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sldIdLst>
    <p:sldId id="273" r:id="rId2"/>
    <p:sldId id="270" r:id="rId3"/>
    <p:sldId id="266" r:id="rId4"/>
    <p:sldId id="271" r:id="rId5"/>
    <p:sldId id="27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9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BA05A1-D2E9-8B40-A8C7-C1BDC3C442AA}" v="253" dt="2025-09-19T16:14:47.4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6"/>
    <p:restoredTop sz="97864"/>
  </p:normalViewPr>
  <p:slideViewPr>
    <p:cSldViewPr snapToGrid="0">
      <p:cViewPr>
        <p:scale>
          <a:sx n="195" d="100"/>
          <a:sy n="195" d="100"/>
        </p:scale>
        <p:origin x="1664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10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1E175B-3BC9-FB4F-8076-1175C9E900AC}" type="datetimeFigureOut">
              <a:rPr lang="en-GB" smtClean="0"/>
              <a:t>19/09/2025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C4F3FF-A95B-A643-A280-BA6B08D1C4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145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92302-39B6-5D7E-E2DE-A81D3D5695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E550F2-C61F-A603-08D7-A8F350347A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8B17E-150B-9D93-25AF-A1B8297A7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22/09/2025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DAE87-F608-D066-87B3-D4CEFE396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Dr Isaac Flower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D863C-6923-AA57-01EC-9D1D322BC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FC9F8-56A3-3541-B2D0-9A77639532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102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9528D-5738-449E-87FF-22E4135D2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13EAA7-ABDD-6EF7-35FE-DD4ACC8FFF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03BD2-F377-1E74-7821-ACD34B7A7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22/09/2025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95730-85BC-A4FB-D487-483A889A9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 Isaac Flower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DE729-681D-ACDC-B37D-B5B10324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FC9F8-56A3-3541-B2D0-9A77639532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1964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DB02AF-AFE3-CD31-DB6D-92326DC385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55F495-647A-CAE2-B540-3383F480C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49563-AB1F-13D0-4F83-5DC8FF986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22/09/2025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C68B5-28F1-C1D8-8FC7-64518F1E7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 Isaac Flower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7F75D-E4FE-F47A-1146-0FA6B1442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FC9F8-56A3-3541-B2D0-9A77639532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6336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8E3BD-0985-6C25-25A3-0E648782D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C8FEC-B031-B8DF-CCF1-6B756C585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  <a:lvl2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2pPr>
            <a:lvl3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3pPr>
            <a:lvl4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4pPr>
            <a:lvl5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A3000-2DE0-3B96-D2F5-9779DAD0F6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1660"/>
            <a:ext cx="2743200" cy="365125"/>
          </a:xfrm>
        </p:spPr>
        <p:txBody>
          <a:bodyPr/>
          <a:lstStyle>
            <a:lvl1pPr>
              <a:defRPr sz="1000"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GB"/>
              <a:t>22/09/2025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F107D-AD60-6A94-7A57-3B918A30D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1660"/>
            <a:ext cx="4114800" cy="365125"/>
          </a:xfrm>
        </p:spPr>
        <p:txBody>
          <a:bodyPr/>
          <a:lstStyle>
            <a:lvl1pPr>
              <a:defRPr sz="1000"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GB"/>
              <a:t>Dr Isaac Flower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A0A33-2F9E-0251-BC72-D22B1DD08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1660"/>
            <a:ext cx="2743200" cy="365125"/>
          </a:xfrm>
        </p:spPr>
        <p:txBody>
          <a:bodyPr/>
          <a:lstStyle>
            <a:lvl1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387FC9F8-56A3-3541-B2D0-9A776395322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982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80472-E7DF-2AC3-1E32-DA2865697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4FED7-C762-5747-5738-AFC5B6880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F7610-FE6C-9B7D-E41E-D108DE63B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22/09/2025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D3E42-55E9-F553-E7E5-2F46F8A5A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 Isaac Flower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AAF6B-8C1A-AA82-DC24-E3508A3C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FC9F8-56A3-3541-B2D0-9A77639532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3207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CFDA1-0045-42A6-5B64-5AF7319AD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7E047-F4AC-E71C-E8F8-8E7EA6057B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  <a:lvl2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2pPr>
            <a:lvl3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3pPr>
            <a:lvl4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4pPr>
            <a:lvl5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C6F662-7FB5-9785-FFD3-BC45B6341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  <a:lvl2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2pPr>
            <a:lvl3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3pPr>
            <a:lvl4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4pPr>
            <a:lvl5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60B8A3-79EB-8B12-565A-AEAB0038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GB"/>
              <a:t>22/09/2025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80B2B-0256-6815-0EE5-1A4FD7A12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GB"/>
              <a:t>Dr Isaac Flower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075E2C-4769-5209-5DD8-B4BB3D4D5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387FC9F8-56A3-3541-B2D0-9A776395322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6267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C1B08-6D37-0E46-88B7-D6BF5062D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33515-8C4F-F404-1707-4A5DED07C6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2A0A31-90D6-CAFB-4CF1-4E6FEB579F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9CA68D-897B-B26C-6332-7096BC203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361250-053B-B23F-B01D-67C76BD63F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347885-C480-19B5-17CC-94F97A323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22/09/2025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E67FF8-99FD-4021-2650-AA6C1CD7F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Dr Isaac Flower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4F4633-0D4C-D89E-24D8-E4D5205C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387FC9F8-56A3-3541-B2D0-9A776395322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634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3ACEF-4371-067A-C626-FC597A0A6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392C24-9C59-8B1D-D58E-8A0E354FF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22/09/2025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488809-CDF1-0E19-191B-D069130A5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Dr Isaac Flower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160A6D-6AB8-4BA6-D1CE-7E028AC96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387FC9F8-56A3-3541-B2D0-9A776395322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683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1FA34B-C04B-8469-C8BC-0062566AD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22/09/2025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2AC367-9028-6A9D-F37D-E5B0A96D8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 Isaac Flower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B930F-6ECE-08EB-D10B-4885D65F9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FC9F8-56A3-3541-B2D0-9A77639532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0262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A7C13-D836-F014-B0D4-1110B1C8E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B0445-E490-C365-9B74-1001B520F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E7FFA1-D817-227F-579A-4A2B8E1024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F89592-182D-0FED-EEA6-9FBBF3B1A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22/09/2025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545CD-E4C8-4CB6-12C4-3BD342BE6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 Isaac Flower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D9A341-C95B-2B26-533C-E017850F6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FC9F8-56A3-3541-B2D0-9A77639532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323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C82C7-06CF-A5C1-FB9F-00616757F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9F5F47-6756-6356-065F-F516958174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C97A6F-C685-5F8A-40B2-F77E0BB9F5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E07C20-DF7A-C33D-03D6-AD82CDC83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22/09/2025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0A6BEF-1AE5-4C75-83E6-4778BC032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 Isaac Flower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16BD00-C56D-8A3B-666E-2458EB89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FC9F8-56A3-3541-B2D0-9A77639532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6783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2E0795-D719-2467-BBE6-B521B9FB5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BC372-CB2D-5A2B-DDEA-116D05D6B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3E311-9867-89B3-6AE6-DB052AEC84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GB"/>
              <a:t>22/09/2025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E9519-033B-4A26-F6CA-9E09F12AF7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r>
              <a:rPr lang="en-GB"/>
              <a:t>Dr Isaac Flower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F2E63-678F-FDDD-ABD8-B21C4166E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387FC9F8-56A3-3541-B2D0-9A776395322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478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Sans Serif" panose="020B0604020202020204" pitchFamily="34" charset="0"/>
          <a:ea typeface="+mj-ea"/>
          <a:cs typeface="Microsoft Sans Serif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Sans Serif" panose="020B0604020202020204" pitchFamily="34" charset="0"/>
          <a:ea typeface="+mn-ea"/>
          <a:cs typeface="Microsoft Sans Serif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Sans Serif" panose="020B0604020202020204" pitchFamily="34" charset="0"/>
          <a:ea typeface="+mn-ea"/>
          <a:cs typeface="Microsoft Sans Serif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Sans Serif" panose="020B0604020202020204" pitchFamily="34" charset="0"/>
          <a:ea typeface="+mn-ea"/>
          <a:cs typeface="Microsoft Sans Serif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Sans Serif" panose="020B0604020202020204" pitchFamily="34" charset="0"/>
          <a:ea typeface="+mn-ea"/>
          <a:cs typeface="Microsoft Sans Serif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Sans Serif" panose="020B0604020202020204" pitchFamily="34" charset="0"/>
          <a:ea typeface="+mn-ea"/>
          <a:cs typeface="Microsoft Sans Serif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1184B-5133-D8D9-DF30-9F9CBC6F4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numbers and text&#10;&#10;AI-generated content may be incorrect.">
            <a:extLst>
              <a:ext uri="{FF2B5EF4-FFF2-40B4-BE49-F238E27FC236}">
                <a16:creationId xmlns:a16="http://schemas.microsoft.com/office/drawing/2014/main" id="{C8AA9FDA-CD57-75B0-8F41-84620E9EB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143" y="2511833"/>
            <a:ext cx="4772583" cy="3181722"/>
          </a:xfrm>
          <a:prstGeom prst="rect">
            <a:avLst/>
          </a:prstGeom>
        </p:spPr>
      </p:pic>
      <p:pic>
        <p:nvPicPr>
          <p:cNvPr id="19" name="Picture 18" descr="A graph of a number of years&#10;&#10;AI-generated content may be incorrect.">
            <a:extLst>
              <a:ext uri="{FF2B5EF4-FFF2-40B4-BE49-F238E27FC236}">
                <a16:creationId xmlns:a16="http://schemas.microsoft.com/office/drawing/2014/main" id="{97CD8592-F825-13CF-CAAA-7D1C32543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44" y="2511834"/>
            <a:ext cx="4772582" cy="31817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CB5CB0-887A-3D6E-AD30-0799B3B38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78594"/>
            <a:ext cx="12192000" cy="1021556"/>
          </a:xfrm>
          <a:solidFill>
            <a:schemeClr val="bg1">
              <a:alpha val="60110"/>
            </a:schemeClr>
          </a:solidFill>
        </p:spPr>
        <p:txBody>
          <a:bodyPr anchor="ctr">
            <a:normAutofit/>
          </a:bodyPr>
          <a:lstStyle/>
          <a:p>
            <a:r>
              <a:rPr lang="en-GB" sz="3200" b="1" dirty="0">
                <a:solidFill>
                  <a:schemeClr val="accent1"/>
                </a:solidFill>
              </a:rPr>
              <a:t>Visualising London’s Future Public EV Charging Needs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94F48-A701-5652-5B2B-AA614AFE1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012091"/>
            <a:ext cx="9144000" cy="595253"/>
          </a:xfrm>
          <a:solidFill>
            <a:schemeClr val="bg1">
              <a:alpha val="59909"/>
            </a:schemeClr>
          </a:solidFill>
        </p:spPr>
        <p:txBody>
          <a:bodyPr>
            <a:normAutofit fontScale="70000" lnSpcReduction="20000"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dirty="0"/>
              <a:t>Dr Isaac Flower</a:t>
            </a:r>
          </a:p>
          <a:p>
            <a:r>
              <a:rPr lang="en-GB" sz="1600" dirty="0"/>
              <a:t>22</a:t>
            </a:r>
            <a:r>
              <a:rPr lang="en-GB" sz="1600" baseline="30000" dirty="0"/>
              <a:t>nd</a:t>
            </a:r>
            <a:r>
              <a:rPr lang="en-GB" sz="1600" dirty="0"/>
              <a:t> September 2025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72C7C43-C2BF-0FFD-2A63-71FCDAC70806}"/>
              </a:ext>
            </a:extLst>
          </p:cNvPr>
          <p:cNvCxnSpPr>
            <a:cxnSpLocks/>
          </p:cNvCxnSpPr>
          <p:nvPr/>
        </p:nvCxnSpPr>
        <p:spPr>
          <a:xfrm>
            <a:off x="838200" y="1704598"/>
            <a:ext cx="10515600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23000">
                  <a:schemeClr val="accent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01006A8-D9FB-D808-841A-22A0B6E48D02}"/>
              </a:ext>
            </a:extLst>
          </p:cNvPr>
          <p:cNvSpPr/>
          <p:nvPr/>
        </p:nvSpPr>
        <p:spPr>
          <a:xfrm>
            <a:off x="3551914" y="5379840"/>
            <a:ext cx="1928812" cy="23112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i="1" dirty="0">
                <a:solidFill>
                  <a:schemeClr val="bg1">
                    <a:lumMod val="50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Source: Department for Transport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6190630-8EAA-304F-EFF0-015FE36A3166}"/>
              </a:ext>
            </a:extLst>
          </p:cNvPr>
          <p:cNvSpPr/>
          <p:nvPr/>
        </p:nvSpPr>
        <p:spPr>
          <a:xfrm>
            <a:off x="1743233" y="2263414"/>
            <a:ext cx="1392715" cy="187698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i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Battery Electric Vehicle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6247BAE-E48C-E889-CBB4-7EBBAE38B04E}"/>
              </a:ext>
            </a:extLst>
          </p:cNvPr>
          <p:cNvSpPr/>
          <p:nvPr/>
        </p:nvSpPr>
        <p:spPr>
          <a:xfrm>
            <a:off x="5806012" y="2449656"/>
            <a:ext cx="5776000" cy="524276"/>
          </a:xfrm>
          <a:prstGeom prst="roundRect">
            <a:avLst>
              <a:gd name="adj" fmla="val 8768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600"/>
              </a:spcAft>
            </a:pPr>
            <a:r>
              <a:rPr lang="en-GB" sz="14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London has the UK’s </a:t>
            </a:r>
            <a:r>
              <a:rPr lang="en-GB" sz="1400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highest share of BEVs</a:t>
            </a:r>
            <a:r>
              <a:rPr lang="en-GB" sz="14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.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AFB632B6-29E3-8EBD-9937-A09271CEDC2F}"/>
              </a:ext>
            </a:extLst>
          </p:cNvPr>
          <p:cNvSpPr/>
          <p:nvPr/>
        </p:nvSpPr>
        <p:spPr>
          <a:xfrm rot="16200000">
            <a:off x="2378870" y="2325064"/>
            <a:ext cx="121443" cy="373540"/>
          </a:xfrm>
          <a:prstGeom prst="rightBrac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94E6E854-58F9-5FF8-DA3C-B502E12D10BC}"/>
              </a:ext>
            </a:extLst>
          </p:cNvPr>
          <p:cNvSpPr/>
          <p:nvPr/>
        </p:nvSpPr>
        <p:spPr>
          <a:xfrm>
            <a:off x="5806012" y="3336543"/>
            <a:ext cx="5776000" cy="524280"/>
          </a:xfrm>
          <a:prstGeom prst="roundRect">
            <a:avLst>
              <a:gd name="adj" fmla="val 8768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600"/>
              </a:spcAft>
            </a:pPr>
            <a:r>
              <a:rPr lang="en-GB" sz="14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More EVs </a:t>
            </a:r>
            <a:r>
              <a:rPr lang="en-GB" sz="14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  <a:sym typeface="Wingdings" pitchFamily="2" charset="2"/>
              </a:rPr>
              <a:t> Higher energy demand  greater planning needs.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986E1C9-1925-169C-85CA-07B458DD6DBA}"/>
              </a:ext>
            </a:extLst>
          </p:cNvPr>
          <p:cNvSpPr/>
          <p:nvPr/>
        </p:nvSpPr>
        <p:spPr>
          <a:xfrm>
            <a:off x="5806012" y="4227121"/>
            <a:ext cx="5776000" cy="524281"/>
          </a:xfrm>
          <a:prstGeom prst="roundRect">
            <a:avLst>
              <a:gd name="adj" fmla="val 8768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600"/>
              </a:spcAft>
            </a:pPr>
            <a:r>
              <a:rPr lang="en-GB" sz="14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  <a:sym typeface="Wingdings" pitchFamily="2" charset="2"/>
              </a:rPr>
              <a:t>Local Authorities must </a:t>
            </a:r>
            <a:r>
              <a:rPr lang="en-GB" sz="1400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  <a:sym typeface="Wingdings" pitchFamily="2" charset="2"/>
              </a:rPr>
              <a:t>coordinate charging infrastructure rollout.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AB09970-12E9-36E2-098C-02FC564989A0}"/>
              </a:ext>
            </a:extLst>
          </p:cNvPr>
          <p:cNvSpPr/>
          <p:nvPr/>
        </p:nvSpPr>
        <p:spPr>
          <a:xfrm>
            <a:off x="5806012" y="5117700"/>
            <a:ext cx="5776000" cy="524281"/>
          </a:xfrm>
          <a:prstGeom prst="roundRect">
            <a:avLst>
              <a:gd name="adj" fmla="val 8768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600"/>
              </a:spcAft>
            </a:pPr>
            <a:r>
              <a:rPr lang="en-GB" sz="14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  <a:sym typeface="Wingdings" pitchFamily="2" charset="2"/>
              </a:rPr>
              <a:t>Network Operators must </a:t>
            </a:r>
            <a:r>
              <a:rPr lang="en-GB" sz="1400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  <a:sym typeface="Wingdings" pitchFamily="2" charset="2"/>
              </a:rPr>
              <a:t>support connections and security of supply.</a:t>
            </a:r>
            <a:endParaRPr lang="en-GB" sz="1400" b="1" dirty="0">
              <a:solidFill>
                <a:schemeClr val="tx1"/>
              </a:solidFill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104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16" grpId="0" animBg="1"/>
      <p:bldP spid="17" grpId="0" animBg="1"/>
      <p:bldP spid="20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57ABEC-6496-33FD-B212-89A91EF7F9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99AB7-4D34-64EA-4712-DF5FC130B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88315"/>
          </a:xfrm>
        </p:spPr>
        <p:txBody>
          <a:bodyPr>
            <a:norm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EV Adoption Growth in London Boroughs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ADDF0EA-B032-D722-CE7B-8213B66CD711}"/>
              </a:ext>
            </a:extLst>
          </p:cNvPr>
          <p:cNvCxnSpPr>
            <a:cxnSpLocks/>
          </p:cNvCxnSpPr>
          <p:nvPr/>
        </p:nvCxnSpPr>
        <p:spPr>
          <a:xfrm>
            <a:off x="838200" y="847344"/>
            <a:ext cx="10515600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23000">
                  <a:schemeClr val="accent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6B54171-B08D-D5B7-90D7-A2107072209F}"/>
              </a:ext>
            </a:extLst>
          </p:cNvPr>
          <p:cNvSpPr/>
          <p:nvPr/>
        </p:nvSpPr>
        <p:spPr>
          <a:xfrm>
            <a:off x="1562031" y="6176964"/>
            <a:ext cx="3270143" cy="23112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i="1" dirty="0">
                <a:solidFill>
                  <a:schemeClr val="bg1">
                    <a:lumMod val="50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Sources: Office for National Statistics (Spatial Boundaries)</a:t>
            </a:r>
          </a:p>
          <a:p>
            <a:pPr algn="r"/>
            <a:r>
              <a:rPr lang="en-GB" sz="800" i="1" dirty="0">
                <a:solidFill>
                  <a:schemeClr val="bg1">
                    <a:lumMod val="50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Department for Transport (Vehicle Registrations)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EDF7F5B-65CE-A89D-B8F8-5CCFF72C7A02}"/>
              </a:ext>
            </a:extLst>
          </p:cNvPr>
          <p:cNvSpPr/>
          <p:nvPr/>
        </p:nvSpPr>
        <p:spPr>
          <a:xfrm>
            <a:off x="6075551" y="1386276"/>
            <a:ext cx="5078785" cy="835429"/>
          </a:xfrm>
          <a:prstGeom prst="roundRect">
            <a:avLst>
              <a:gd name="adj" fmla="val 20161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>
              <a:spcAft>
                <a:spcPts val="600"/>
              </a:spcAft>
            </a:pP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High EV Adoption in </a:t>
            </a:r>
            <a:r>
              <a:rPr lang="en-GB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Westminster, Camden, City of London, &amp; Kensington and Chelsea</a:t>
            </a: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11DCAB4-0CED-751B-9EDA-07D372CE54A8}"/>
              </a:ext>
            </a:extLst>
          </p:cNvPr>
          <p:cNvSpPr/>
          <p:nvPr/>
        </p:nvSpPr>
        <p:spPr>
          <a:xfrm>
            <a:off x="6075552" y="2575516"/>
            <a:ext cx="5078786" cy="1706968"/>
          </a:xfrm>
          <a:prstGeom prst="roundRect">
            <a:avLst>
              <a:gd name="adj" fmla="val 13691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>
              <a:spcAft>
                <a:spcPts val="600"/>
              </a:spcAft>
            </a:pP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Factors affecting high EV adoption: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Affluence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Congestion charge exemption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Charging availability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94A79C8-10EC-268D-4D0E-8DC6923EAEB7}"/>
              </a:ext>
            </a:extLst>
          </p:cNvPr>
          <p:cNvSpPr/>
          <p:nvPr/>
        </p:nvSpPr>
        <p:spPr>
          <a:xfrm>
            <a:off x="6075552" y="4636295"/>
            <a:ext cx="5078786" cy="898295"/>
          </a:xfrm>
          <a:prstGeom prst="roundRect">
            <a:avLst>
              <a:gd name="adj" fmla="val 23093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>
              <a:spcAft>
                <a:spcPts val="600"/>
              </a:spcAft>
            </a:pP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Future charging demand not evenly distributed. </a:t>
            </a:r>
          </a:p>
          <a:p>
            <a:pPr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Targeted planning </a:t>
            </a: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required.</a:t>
            </a:r>
          </a:p>
        </p:txBody>
      </p:sp>
      <p:pic>
        <p:nvPicPr>
          <p:cNvPr id="9" name="Picture 8" descr="A close-up of a map&#10;&#10;AI-generated content may be incorrect.">
            <a:extLst>
              <a:ext uri="{FF2B5EF4-FFF2-40B4-BE49-F238E27FC236}">
                <a16:creationId xmlns:a16="http://schemas.microsoft.com/office/drawing/2014/main" id="{DFF90ED7-418D-5C80-BE5E-B8FF443F4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614" y="1232149"/>
            <a:ext cx="3950976" cy="4938720"/>
          </a:xfrm>
          <a:prstGeom prst="rect">
            <a:avLst/>
          </a:prstGeo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44701D27-BCF7-2904-95C9-5EC27183E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22/09/2025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5E6CE7EA-7DD9-6076-33EB-33CC4D39B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 Isaac Flower</a:t>
            </a:r>
          </a:p>
        </p:txBody>
      </p:sp>
    </p:spTree>
    <p:extLst>
      <p:ext uri="{BB962C8B-B14F-4D97-AF65-F5344CB8AC3E}">
        <p14:creationId xmlns:p14="http://schemas.microsoft.com/office/powerpoint/2010/main" val="1040205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0" grpId="0" animBg="1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61FA2-A99E-1297-345F-EFDDBD2C1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FDEC814-F791-C870-75FF-00906C6126F9}"/>
              </a:ext>
            </a:extLst>
          </p:cNvPr>
          <p:cNvSpPr/>
          <p:nvPr/>
        </p:nvSpPr>
        <p:spPr>
          <a:xfrm>
            <a:off x="8388269" y="2025860"/>
            <a:ext cx="3168338" cy="863227"/>
          </a:xfrm>
          <a:prstGeom prst="roundRect">
            <a:avLst>
              <a:gd name="adj" fmla="val 20094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1200"/>
              </a:spcAft>
            </a:pPr>
            <a:endParaRPr lang="en-GB" sz="1200" b="1" dirty="0">
              <a:solidFill>
                <a:schemeClr val="tx1"/>
              </a:solidFill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36" name="Picture 35" descr="A map of a city&#10;&#10;AI-generated content may be incorrect.">
            <a:extLst>
              <a:ext uri="{FF2B5EF4-FFF2-40B4-BE49-F238E27FC236}">
                <a16:creationId xmlns:a16="http://schemas.microsoft.com/office/drawing/2014/main" id="{DF9F62A7-6E5F-735F-DA2D-19BB3C612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99" y="3783602"/>
            <a:ext cx="2918965" cy="23351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7F3752-5499-0A88-F136-C2AD8CD2F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88315"/>
          </a:xfrm>
        </p:spPr>
        <p:txBody>
          <a:bodyPr>
            <a:norm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Charging Availability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88903D8-48F3-EFBB-010D-E41BB6ED9478}"/>
              </a:ext>
            </a:extLst>
          </p:cNvPr>
          <p:cNvCxnSpPr>
            <a:cxnSpLocks/>
          </p:cNvCxnSpPr>
          <p:nvPr/>
        </p:nvCxnSpPr>
        <p:spPr>
          <a:xfrm>
            <a:off x="838200" y="847344"/>
            <a:ext cx="10515600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23000">
                  <a:schemeClr val="accent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FACC3F1C-203E-AE18-9889-28640D6841E8}"/>
              </a:ext>
            </a:extLst>
          </p:cNvPr>
          <p:cNvSpPr/>
          <p:nvPr/>
        </p:nvSpPr>
        <p:spPr>
          <a:xfrm>
            <a:off x="1185070" y="3338163"/>
            <a:ext cx="2421294" cy="21458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i="1" dirty="0">
                <a:solidFill>
                  <a:schemeClr val="bg1">
                    <a:lumMod val="50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Source: RAC Standing Still Report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E741837-1A77-EBDC-5072-69D3EBFD8A75}"/>
              </a:ext>
            </a:extLst>
          </p:cNvPr>
          <p:cNvSpPr/>
          <p:nvPr/>
        </p:nvSpPr>
        <p:spPr>
          <a:xfrm>
            <a:off x="997360" y="6135786"/>
            <a:ext cx="2522814" cy="21458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i="1" dirty="0">
                <a:solidFill>
                  <a:schemeClr val="bg1">
                    <a:lumMod val="50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Source: OpenChargeMap API</a:t>
            </a:r>
          </a:p>
        </p:txBody>
      </p:sp>
      <p:pic>
        <p:nvPicPr>
          <p:cNvPr id="23" name="Picture 22" descr="A map of a country with a number of people&#10;&#10;AI-generated content may be incorrect.">
            <a:extLst>
              <a:ext uri="{FF2B5EF4-FFF2-40B4-BE49-F238E27FC236}">
                <a16:creationId xmlns:a16="http://schemas.microsoft.com/office/drawing/2014/main" id="{55A248BE-BAAB-1C0F-F04A-B876819DB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1801" y="985980"/>
            <a:ext cx="4191031" cy="5052807"/>
          </a:xfrm>
          <a:prstGeom prst="rect">
            <a:avLst/>
          </a:prstGeom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2B5CBA9-53F4-13EE-6455-789CD9AD091A}"/>
              </a:ext>
            </a:extLst>
          </p:cNvPr>
          <p:cNvSpPr/>
          <p:nvPr/>
        </p:nvSpPr>
        <p:spPr>
          <a:xfrm>
            <a:off x="8388269" y="1178929"/>
            <a:ext cx="3168338" cy="650924"/>
          </a:xfrm>
          <a:prstGeom prst="roundRect">
            <a:avLst>
              <a:gd name="adj" fmla="val 20094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1200"/>
              </a:spcAft>
            </a:pPr>
            <a:r>
              <a:rPr lang="en-GB" sz="14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Early EV adoption driven by </a:t>
            </a:r>
            <a:r>
              <a:rPr lang="en-GB" sz="1400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affluent households with off-street parking.</a:t>
            </a:r>
            <a:endParaRPr lang="en-GB" sz="1400" dirty="0">
              <a:solidFill>
                <a:schemeClr val="tx1"/>
              </a:solidFill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065B3E0-0AA7-012D-E641-9CD15B3D49B1}"/>
              </a:ext>
            </a:extLst>
          </p:cNvPr>
          <p:cNvSpPr/>
          <p:nvPr/>
        </p:nvSpPr>
        <p:spPr>
          <a:xfrm>
            <a:off x="4986998" y="6044751"/>
            <a:ext cx="2848708" cy="21458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800" i="1" dirty="0">
                <a:solidFill>
                  <a:schemeClr val="bg1">
                    <a:lumMod val="50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Sources: OpenChargeMap API, Department for Transport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8C21EA51-CA1B-9BF9-B0D3-4889FB4559F1}"/>
              </a:ext>
            </a:extLst>
          </p:cNvPr>
          <p:cNvSpPr/>
          <p:nvPr/>
        </p:nvSpPr>
        <p:spPr>
          <a:xfrm>
            <a:off x="8388268" y="2031956"/>
            <a:ext cx="3168339" cy="3051691"/>
          </a:xfrm>
          <a:prstGeom prst="roundRect">
            <a:avLst>
              <a:gd name="adj" fmla="val 5700"/>
            </a:avLst>
          </a:prstGeom>
          <a:noFill/>
          <a:ln w="25400">
            <a:solidFill>
              <a:schemeClr val="accent1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>
              <a:spcAft>
                <a:spcPts val="1200"/>
              </a:spcAft>
            </a:pPr>
            <a:r>
              <a:rPr lang="en-GB" sz="14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Public charger installations are not directly linked to off-street parking availability or EV registrations.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6D5CE0F8-E09E-DD5F-975E-E3387B0B3F72}"/>
              </a:ext>
            </a:extLst>
          </p:cNvPr>
          <p:cNvSpPr/>
          <p:nvPr/>
        </p:nvSpPr>
        <p:spPr>
          <a:xfrm>
            <a:off x="8388268" y="5285750"/>
            <a:ext cx="3168342" cy="387585"/>
          </a:xfrm>
          <a:prstGeom prst="roundRect">
            <a:avLst>
              <a:gd name="adj" fmla="val 22508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1200"/>
              </a:spcAft>
            </a:pPr>
            <a:r>
              <a:rPr lang="en-GB" sz="14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Need </a:t>
            </a:r>
            <a:r>
              <a:rPr lang="en-GB" sz="1400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equal opportunities </a:t>
            </a:r>
            <a:r>
              <a:rPr lang="en-GB" sz="14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to charge.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DF859AD-7B66-0CD8-101B-7112925279F6}"/>
              </a:ext>
            </a:extLst>
          </p:cNvPr>
          <p:cNvSpPr/>
          <p:nvPr/>
        </p:nvSpPr>
        <p:spPr>
          <a:xfrm>
            <a:off x="773591" y="5673335"/>
            <a:ext cx="2746583" cy="214589"/>
          </a:xfrm>
          <a:prstGeom prst="roundRect">
            <a:avLst/>
          </a:prstGeom>
          <a:solidFill>
            <a:schemeClr val="bg1">
              <a:alpha val="6984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0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∼ 20,000 Public Chargers in Greater London</a:t>
            </a:r>
          </a:p>
        </p:txBody>
      </p:sp>
      <p:pic>
        <p:nvPicPr>
          <p:cNvPr id="34" name="Picture 33" descr="A map of london with green shades&#10;&#10;AI-generated content may be incorrect.">
            <a:extLst>
              <a:ext uri="{FF2B5EF4-FFF2-40B4-BE49-F238E27FC236}">
                <a16:creationId xmlns:a16="http://schemas.microsoft.com/office/drawing/2014/main" id="{FC0AB423-BA2D-C2F4-631E-A5CE1B113D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943" y="1025711"/>
            <a:ext cx="3217222" cy="2352134"/>
          </a:xfrm>
          <a:prstGeom prst="rect">
            <a:avLst/>
          </a:prstGeom>
        </p:spPr>
      </p:pic>
      <p:pic>
        <p:nvPicPr>
          <p:cNvPr id="38" name="Picture 37" descr="A map of a city&#10;&#10;AI-generated content may be incorrect.">
            <a:extLst>
              <a:ext uri="{FF2B5EF4-FFF2-40B4-BE49-F238E27FC236}">
                <a16:creationId xmlns:a16="http://schemas.microsoft.com/office/drawing/2014/main" id="{2F6056B0-D15C-31D0-3ACB-2197C6BEDD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1920" y="2972218"/>
            <a:ext cx="2681033" cy="1978970"/>
          </a:xfrm>
          <a:prstGeom prst="rect">
            <a:avLst/>
          </a:prstGeom>
        </p:spPr>
      </p:pic>
      <p:sp>
        <p:nvSpPr>
          <p:cNvPr id="40" name="Date Placeholder 39">
            <a:extLst>
              <a:ext uri="{FF2B5EF4-FFF2-40B4-BE49-F238E27FC236}">
                <a16:creationId xmlns:a16="http://schemas.microsoft.com/office/drawing/2014/main" id="{0AC28C7D-6B22-7684-6F49-E624496AA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22/09/2025</a:t>
            </a:r>
          </a:p>
        </p:txBody>
      </p:sp>
      <p:sp>
        <p:nvSpPr>
          <p:cNvPr id="41" name="Footer Placeholder 40">
            <a:extLst>
              <a:ext uri="{FF2B5EF4-FFF2-40B4-BE49-F238E27FC236}">
                <a16:creationId xmlns:a16="http://schemas.microsoft.com/office/drawing/2014/main" id="{A8C76B61-E947-A6C5-E673-457CE7DBA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 Isaac Flower</a:t>
            </a:r>
          </a:p>
        </p:txBody>
      </p:sp>
    </p:spTree>
    <p:extLst>
      <p:ext uri="{BB962C8B-B14F-4D97-AF65-F5344CB8AC3E}">
        <p14:creationId xmlns:p14="http://schemas.microsoft.com/office/powerpoint/2010/main" val="1861985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9" grpId="1" animBg="1"/>
      <p:bldP spid="18" grpId="0"/>
      <p:bldP spid="19" grpId="0"/>
      <p:bldP spid="24" grpId="0" animBg="1"/>
      <p:bldP spid="27" grpId="0"/>
      <p:bldP spid="28" grpId="0" animBg="1"/>
      <p:bldP spid="29" grpId="0" animBg="1"/>
      <p:bldP spid="3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F979B-7ECC-B65D-E31E-7D025FF33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191BA58-EAD8-3623-2BD9-644F6334ECE4}"/>
              </a:ext>
            </a:extLst>
          </p:cNvPr>
          <p:cNvSpPr/>
          <p:nvPr/>
        </p:nvSpPr>
        <p:spPr>
          <a:xfrm>
            <a:off x="4151648" y="1043967"/>
            <a:ext cx="7392652" cy="5238079"/>
          </a:xfrm>
          <a:prstGeom prst="roundRect">
            <a:avLst>
              <a:gd name="adj" fmla="val 4618"/>
            </a:avLst>
          </a:prstGeom>
          <a:noFill/>
          <a:ln w="25400">
            <a:solidFill>
              <a:schemeClr val="accent1">
                <a:lumMod val="20000"/>
                <a:lumOff val="80000"/>
                <a:alpha val="50072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 algn="ctr">
              <a:spcAft>
                <a:spcPts val="600"/>
              </a:spcAft>
            </a:pPr>
            <a:r>
              <a:rPr lang="en-GB" sz="1400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How many public on-street chargers would be required for 100% BEV Adoption?</a:t>
            </a:r>
          </a:p>
          <a:p>
            <a:pPr algn="ctr">
              <a:spcAft>
                <a:spcPts val="1200"/>
              </a:spcAft>
            </a:pPr>
            <a:r>
              <a:rPr lang="en-GB" sz="1200" i="1" dirty="0">
                <a:solidFill>
                  <a:schemeClr val="bg1">
                    <a:lumMod val="50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[Assumption: Half of the on-street EVs can’t charge via cross-pavement charging]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49746C6-CAEA-C1FB-866B-267FA0FB68E0}"/>
              </a:ext>
            </a:extLst>
          </p:cNvPr>
          <p:cNvSpPr/>
          <p:nvPr/>
        </p:nvSpPr>
        <p:spPr>
          <a:xfrm>
            <a:off x="494619" y="1043968"/>
            <a:ext cx="3414143" cy="4040423"/>
          </a:xfrm>
          <a:prstGeom prst="roundRect">
            <a:avLst>
              <a:gd name="adj" fmla="val 4618"/>
            </a:avLst>
          </a:prstGeom>
          <a:noFill/>
          <a:ln w="25400">
            <a:solidFill>
              <a:schemeClr val="accent1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90000" rIns="0" bIns="90000" rtlCol="0" anchor="t"/>
          <a:lstStyle/>
          <a:p>
            <a:pPr algn="ctr">
              <a:spcAft>
                <a:spcPts val="600"/>
              </a:spcAft>
            </a:pPr>
            <a:r>
              <a:rPr lang="en-GB" sz="1400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How many on-street vehicles?</a:t>
            </a:r>
          </a:p>
          <a:p>
            <a:pPr algn="ctr">
              <a:spcAft>
                <a:spcPts val="1200"/>
              </a:spcAft>
            </a:pPr>
            <a:r>
              <a:rPr lang="en-GB" sz="1050" i="1" dirty="0">
                <a:solidFill>
                  <a:schemeClr val="bg1">
                    <a:lumMod val="50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[Assumption: 1.5 cars per off-street parking household]</a:t>
            </a:r>
          </a:p>
          <a:p>
            <a:pPr algn="ctr">
              <a:spcAft>
                <a:spcPts val="1200"/>
              </a:spcAft>
            </a:pPr>
            <a:endParaRPr lang="en-GB" sz="1400" dirty="0">
              <a:solidFill>
                <a:schemeClr val="tx1"/>
              </a:solidFill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F9499-8740-E818-FA5F-A2221AF17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88315"/>
          </a:xfrm>
        </p:spPr>
        <p:txBody>
          <a:bodyPr>
            <a:norm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How Many Public Chargers will London Need in the Future?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F314A0-5AC0-24A8-D69B-F97F8CA6A0BE}"/>
              </a:ext>
            </a:extLst>
          </p:cNvPr>
          <p:cNvCxnSpPr>
            <a:cxnSpLocks/>
          </p:cNvCxnSpPr>
          <p:nvPr/>
        </p:nvCxnSpPr>
        <p:spPr>
          <a:xfrm>
            <a:off x="838200" y="847344"/>
            <a:ext cx="10515600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23000">
                  <a:schemeClr val="accent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9" descr="A graph of different types of ev chargers&#10;&#10;AI-generated content may be incorrect.">
            <a:extLst>
              <a:ext uri="{FF2B5EF4-FFF2-40B4-BE49-F238E27FC236}">
                <a16:creationId xmlns:a16="http://schemas.microsoft.com/office/drawing/2014/main" id="{ED0327E1-AF78-79CB-885C-15E6A094FD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4107" y="2045808"/>
            <a:ext cx="7147733" cy="4084419"/>
          </a:xfr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E46BB03-7F3A-5314-4D78-1CE77863CF31}"/>
              </a:ext>
            </a:extLst>
          </p:cNvPr>
          <p:cNvSpPr/>
          <p:nvPr/>
        </p:nvSpPr>
        <p:spPr>
          <a:xfrm>
            <a:off x="494619" y="5273659"/>
            <a:ext cx="3414143" cy="1008391"/>
          </a:xfrm>
          <a:prstGeom prst="roundRect">
            <a:avLst>
              <a:gd name="adj" fmla="val 14549"/>
            </a:avLst>
          </a:prstGeom>
          <a:noFill/>
          <a:ln w="25400">
            <a:solidFill>
              <a:schemeClr val="accent1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t"/>
          <a:lstStyle/>
          <a:p>
            <a:pPr algn="ctr">
              <a:spcAft>
                <a:spcPts val="600"/>
              </a:spcAft>
            </a:pPr>
            <a:r>
              <a:rPr lang="en-GB" sz="1400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How many on-street chargers? </a:t>
            </a:r>
          </a:p>
          <a:p>
            <a:pPr algn="ctr">
              <a:spcAft>
                <a:spcPts val="1200"/>
              </a:spcAft>
            </a:pPr>
            <a:r>
              <a:rPr lang="en-GB" sz="1100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(including cross-pavement charging)</a:t>
            </a:r>
          </a:p>
          <a:p>
            <a:pPr algn="ctr">
              <a:spcAft>
                <a:spcPts val="1200"/>
              </a:spcAft>
            </a:pPr>
            <a:r>
              <a:rPr lang="en-GB" sz="1100" i="1" dirty="0">
                <a:solidFill>
                  <a:schemeClr val="bg1">
                    <a:lumMod val="50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[Assumption: 1 charger to every 2 on-street EVs]</a:t>
            </a:r>
          </a:p>
          <a:p>
            <a:pPr algn="ctr">
              <a:spcAft>
                <a:spcPts val="1200"/>
              </a:spcAft>
            </a:pPr>
            <a:endParaRPr lang="en-GB" sz="1400" dirty="0">
              <a:solidFill>
                <a:schemeClr val="tx1"/>
              </a:solidFill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087A74-539F-D964-B556-AF669FCF4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034" y="1846391"/>
            <a:ext cx="1716088" cy="633120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B857A99-D34B-8DA4-CFD3-4CD4F61495E0}"/>
              </a:ext>
            </a:extLst>
          </p:cNvPr>
          <p:cNvSpPr/>
          <p:nvPr/>
        </p:nvSpPr>
        <p:spPr>
          <a:xfrm>
            <a:off x="1233033" y="2450935"/>
            <a:ext cx="1716089" cy="15970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700" i="1" dirty="0">
                <a:solidFill>
                  <a:schemeClr val="bg1">
                    <a:lumMod val="50000"/>
                  </a:schemeClr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Source: Census 2021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ADD7EB4-F8B1-F3FE-66D8-D222E5C1FC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898" y="2792626"/>
            <a:ext cx="2933584" cy="211383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6E495FE-9FE3-8A82-B335-849211055436}"/>
              </a:ext>
            </a:extLst>
          </p:cNvPr>
          <p:cNvSpPr txBox="1"/>
          <p:nvPr/>
        </p:nvSpPr>
        <p:spPr>
          <a:xfrm>
            <a:off x="6096000" y="2515627"/>
            <a:ext cx="4383741" cy="276999"/>
          </a:xfrm>
          <a:prstGeom prst="rect">
            <a:avLst/>
          </a:prstGeom>
          <a:solidFill>
            <a:schemeClr val="bg1">
              <a:alpha val="52000"/>
            </a:schemeClr>
          </a:solidFill>
        </p:spPr>
        <p:txBody>
          <a:bodyPr wrap="square">
            <a:spAutoFit/>
          </a:bodyPr>
          <a:lstStyle/>
          <a:p>
            <a:r>
              <a:rPr lang="en-GB" sz="1200" b="1" dirty="0">
                <a:solidFill>
                  <a:srgbClr val="4C92C4"/>
                </a:solidFill>
              </a:rPr>
              <a:t>∼ 70,000 additional public chargers required (up from 20,000)</a:t>
            </a:r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3BDFB168-8829-1F31-A66B-7D14296A0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22/09/2025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C61B3305-6958-B167-A9D4-BE426F4AA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 Isaac Flower</a:t>
            </a:r>
          </a:p>
        </p:txBody>
      </p:sp>
    </p:spTree>
    <p:extLst>
      <p:ext uri="{BB962C8B-B14F-4D97-AF65-F5344CB8AC3E}">
        <p14:creationId xmlns:p14="http://schemas.microsoft.com/office/powerpoint/2010/main" val="2668082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  <p:bldP spid="7" grpId="0" animBg="1"/>
      <p:bldP spid="10" grpId="0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A1164D-BD2E-1572-B0C2-F0BAA20D8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9CD0C-4CBC-81F0-AA61-A3052CBD9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88315"/>
          </a:xfrm>
        </p:spPr>
        <p:txBody>
          <a:bodyPr>
            <a:norm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Recommendations and Next Steps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F8B157C-84F2-83ED-7D44-4F98CB4BB7EB}"/>
              </a:ext>
            </a:extLst>
          </p:cNvPr>
          <p:cNvCxnSpPr>
            <a:cxnSpLocks/>
          </p:cNvCxnSpPr>
          <p:nvPr/>
        </p:nvCxnSpPr>
        <p:spPr>
          <a:xfrm>
            <a:off x="838200" y="847344"/>
            <a:ext cx="10515600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23000">
                  <a:schemeClr val="accent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EB6F182-00EA-820B-2A71-512730B734D3}"/>
              </a:ext>
            </a:extLst>
          </p:cNvPr>
          <p:cNvSpPr/>
          <p:nvPr/>
        </p:nvSpPr>
        <p:spPr>
          <a:xfrm>
            <a:off x="838200" y="1098862"/>
            <a:ext cx="10567146" cy="835429"/>
          </a:xfrm>
          <a:prstGeom prst="roundRect">
            <a:avLst>
              <a:gd name="adj" fmla="val 20161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Local authorities </a:t>
            </a: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– Plan for a balanced mix of on-street charging solutions that meet the needs of both inner and outer boroughs. Ensure equitable access to charging to avoid gaps between communities.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397BFC3-A73B-1F6C-8556-AA25D8ACB792}"/>
              </a:ext>
            </a:extLst>
          </p:cNvPr>
          <p:cNvSpPr/>
          <p:nvPr/>
        </p:nvSpPr>
        <p:spPr>
          <a:xfrm>
            <a:off x="838200" y="2076076"/>
            <a:ext cx="10567146" cy="835429"/>
          </a:xfrm>
          <a:prstGeom prst="roundRect">
            <a:avLst>
              <a:gd name="adj" fmla="val 20161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Government </a:t>
            </a: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– Maintain and expand support for on-street charging through funding mechanisms   (e.g. Local Electric Vehicle Infrastructure (LEVI) Fund).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D74D460-C3D0-F145-A0E1-2F4529718BA9}"/>
              </a:ext>
            </a:extLst>
          </p:cNvPr>
          <p:cNvSpPr/>
          <p:nvPr/>
        </p:nvSpPr>
        <p:spPr>
          <a:xfrm>
            <a:off x="838200" y="3048373"/>
            <a:ext cx="10567146" cy="835029"/>
          </a:xfrm>
          <a:prstGeom prst="roundRect">
            <a:avLst>
              <a:gd name="adj" fmla="val 20161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Distribution System Operators (DSOs) </a:t>
            </a: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– EV uptake may rise current low-adoption areas once on-street charging access improves. Early trend detection is crucial for network planning.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320CA1D-45B0-0076-CC16-0DE4450BFCF5}"/>
              </a:ext>
            </a:extLst>
          </p:cNvPr>
          <p:cNvSpPr/>
          <p:nvPr/>
        </p:nvSpPr>
        <p:spPr>
          <a:xfrm>
            <a:off x="838200" y="4020270"/>
            <a:ext cx="10567146" cy="835429"/>
          </a:xfrm>
          <a:prstGeom prst="roundRect">
            <a:avLst>
              <a:gd name="adj" fmla="val 20161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Flexibility potential </a:t>
            </a: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– Consider how the mix of charging solutions will affect opportunities for managed charging and flexibility services.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DFF7186-4DB5-58BE-A323-063FF9BBAE7F}"/>
              </a:ext>
            </a:extLst>
          </p:cNvPr>
          <p:cNvSpPr/>
          <p:nvPr/>
        </p:nvSpPr>
        <p:spPr>
          <a:xfrm>
            <a:off x="838200" y="4992967"/>
            <a:ext cx="10567146" cy="1017689"/>
          </a:xfrm>
          <a:prstGeom prst="roundRect">
            <a:avLst>
              <a:gd name="adj" fmla="val 20161"/>
            </a:avLst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0000" bIns="90000" rtlCol="0" anchor="ctr"/>
          <a:lstStyle/>
          <a:p>
            <a:pPr>
              <a:spcAft>
                <a:spcPts val="600"/>
              </a:spcAft>
            </a:pPr>
            <a:r>
              <a:rPr lang="en-GB" b="1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Data sharing </a:t>
            </a:r>
            <a:r>
              <a:rPr lang="en-GB" dirty="0">
                <a:solidFill>
                  <a:schemeClr val="tx1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rPr>
              <a:t>– Improve visibility of EV ownership, charging patterns, and off-street parking availability through better data sharing between government, boroughs, DSOs and local communities to support localised planning.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5C3FDDD-AC8E-F0B7-2A1B-422C55C46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22/09/2025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056581CD-FA6D-8A57-0FD9-52AE0C58B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Dr Isaac Flower</a:t>
            </a:r>
          </a:p>
        </p:txBody>
      </p:sp>
    </p:spTree>
    <p:extLst>
      <p:ext uri="{BB962C8B-B14F-4D97-AF65-F5344CB8AC3E}">
        <p14:creationId xmlns:p14="http://schemas.microsoft.com/office/powerpoint/2010/main" val="3316756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377e3d22-4ea1-422d-b0ad-8fcc89406b9e}" enabled="0" method="" siteId="{377e3d22-4ea1-422d-b0ad-8fcc89406b9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434</Words>
  <Application>Microsoft Macintosh PowerPoint</Application>
  <PresentationFormat>Widescreen</PresentationFormat>
  <Paragraphs>51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Arial</vt:lpstr>
      <vt:lpstr>Microsoft Sans Serif</vt:lpstr>
      <vt:lpstr>Office Theme</vt:lpstr>
      <vt:lpstr>Visualising London’s Future Public EV Charging Needs</vt:lpstr>
      <vt:lpstr>EV Adoption Growth in London Boroughs</vt:lpstr>
      <vt:lpstr>Charging Availability</vt:lpstr>
      <vt:lpstr>How Many Public Chargers will London Need in the Future?</vt:lpstr>
      <vt:lpstr>Recommendations and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Isaac Flower</dc:creator>
  <cp:lastModifiedBy>Isaac Flower</cp:lastModifiedBy>
  <cp:revision>1</cp:revision>
  <dcterms:created xsi:type="dcterms:W3CDTF">2025-09-19T09:27:39Z</dcterms:created>
  <dcterms:modified xsi:type="dcterms:W3CDTF">2025-09-19T16:15:03Z</dcterms:modified>
</cp:coreProperties>
</file>

<file path=docProps/thumbnail.jpeg>
</file>